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embeddedFontLst>
    <p:embeddedFont>
      <p:font typeface="Lucida Calligraphy" pitchFamily="66" charset="0"/>
      <p:regular r:id="rId21"/>
    </p:embeddedFont>
    <p:embeddedFont>
      <p:font typeface="Georgia" pitchFamily="18" charset="0"/>
      <p:regular r:id="rId22"/>
      <p:bold r:id="rId23"/>
      <p:italic r:id="rId24"/>
      <p:boldItalic r:id="rId25"/>
    </p:embeddedFont>
  </p:embeddedFontLst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9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B9CA38D-0DFB-4B4B-9A78-6EFEBAA1862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5747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10E295E-1DD1-42A7-A082-5548F58317F8}" type="slidenum">
              <a:rPr lang="hu-HU" smtClean="0"/>
              <a:pPr eaLnBrk="1" hangingPunct="1"/>
              <a:t>1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4C5DA8-7E36-426A-9947-7C3865B3BE15}" type="slidenum">
              <a:rPr lang="hu-HU" smtClean="0"/>
              <a:pPr eaLnBrk="1" hangingPunct="1"/>
              <a:t>10</a:t>
            </a:fld>
            <a:endParaRPr lang="hu-H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811A48-CFC2-40F3-AAF4-22F9B14A4FE0}" type="slidenum">
              <a:rPr lang="hu-HU" smtClean="0"/>
              <a:pPr eaLnBrk="1" hangingPunct="1"/>
              <a:t>11</a:t>
            </a:fld>
            <a:endParaRPr lang="hu-H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5354A6-B0EA-4882-A593-A7F486AA2F14}" type="slidenum">
              <a:rPr lang="hu-HU" smtClean="0"/>
              <a:pPr eaLnBrk="1" hangingPunct="1"/>
              <a:t>12</a:t>
            </a:fld>
            <a:endParaRPr lang="hu-H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D3977A-3BF9-46CE-B2AC-6C7EA4AA1A96}" type="slidenum">
              <a:rPr lang="hu-HU" smtClean="0"/>
              <a:pPr eaLnBrk="1" hangingPunct="1"/>
              <a:t>13</a:t>
            </a:fld>
            <a:endParaRPr lang="hu-H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56DB1E-A037-4B4A-995A-29A690C3C366}" type="slidenum">
              <a:rPr lang="hu-HU" smtClean="0"/>
              <a:pPr eaLnBrk="1" hangingPunct="1"/>
              <a:t>14</a:t>
            </a:fld>
            <a:endParaRPr lang="hu-H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DED6179-B25F-4CF6-8568-679EE618CE7E}" type="slidenum">
              <a:rPr lang="hu-HU" smtClean="0"/>
              <a:pPr eaLnBrk="1" hangingPunct="1"/>
              <a:t>15</a:t>
            </a:fld>
            <a:endParaRPr lang="hu-H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F159BA-4240-468F-B8BF-CA7719D91FA6}" type="slidenum">
              <a:rPr lang="hu-HU" smtClean="0"/>
              <a:pPr eaLnBrk="1" hangingPunct="1"/>
              <a:t>16</a:t>
            </a:fld>
            <a:endParaRPr lang="hu-H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9B543B-8CA3-41FC-ADD5-8E57D479D6B0}" type="slidenum">
              <a:rPr lang="hu-HU" smtClean="0"/>
              <a:pPr eaLnBrk="1" hangingPunct="1"/>
              <a:t>17</a:t>
            </a:fld>
            <a:endParaRPr lang="hu-H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0128E0B-1F72-405D-98E7-28B372B7049C}" type="slidenum">
              <a:rPr lang="hu-HU" smtClean="0"/>
              <a:pPr eaLnBrk="1" hangingPunct="1"/>
              <a:t>18</a:t>
            </a:fld>
            <a:endParaRPr lang="hu-H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C99A96-0546-4BDB-AB4D-D9B403A98902}" type="slidenum">
              <a:rPr lang="hu-HU" smtClean="0"/>
              <a:pPr eaLnBrk="1" hangingPunct="1"/>
              <a:t>2</a:t>
            </a:fld>
            <a:endParaRPr lang="hu-H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Gg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2062720-107C-49CE-98AC-52A0C07B8F66}" type="slidenum">
              <a:rPr lang="hu-HU" smtClean="0"/>
              <a:pPr eaLnBrk="1" hangingPunct="1"/>
              <a:t>3</a:t>
            </a:fld>
            <a:endParaRPr lang="hu-H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F65921B-BAEC-40A8-A7B9-26C1BACA5459}" type="slidenum">
              <a:rPr lang="hu-HU" smtClean="0"/>
              <a:pPr eaLnBrk="1" hangingPunct="1"/>
              <a:t>4</a:t>
            </a:fld>
            <a:endParaRPr lang="hu-H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1B2EF85-9182-495E-8EF8-C261DB83B05C}" type="slidenum">
              <a:rPr lang="hu-HU" smtClean="0"/>
              <a:pPr eaLnBrk="1" hangingPunct="1"/>
              <a:t>5</a:t>
            </a:fld>
            <a:endParaRPr lang="hu-H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C9C19F-D32C-4E39-B2C8-EF9541076D8B}" type="slidenum">
              <a:rPr lang="hu-HU" smtClean="0"/>
              <a:pPr eaLnBrk="1" hangingPunct="1"/>
              <a:t>6</a:t>
            </a:fld>
            <a:endParaRPr lang="hu-H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498028B-18C4-40D6-947A-6357C71FBCB7}" type="slidenum">
              <a:rPr lang="hu-HU" smtClean="0"/>
              <a:pPr eaLnBrk="1" hangingPunct="1"/>
              <a:t>7</a:t>
            </a:fld>
            <a:endParaRPr lang="hu-H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DD3A19-FCAA-4C88-892D-C75906AC9CCA}" type="slidenum">
              <a:rPr lang="hu-HU" smtClean="0"/>
              <a:pPr eaLnBrk="1" hangingPunct="1"/>
              <a:t>8</a:t>
            </a:fld>
            <a:endParaRPr lang="hu-H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0623E2-395C-4D29-BD5A-DDA7C540FE37}" type="slidenum">
              <a:rPr lang="hu-HU" smtClean="0"/>
              <a:pPr eaLnBrk="1" hangingPunct="1"/>
              <a:t>9</a:t>
            </a:fld>
            <a:endParaRPr lang="hu-H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2242A-C5FA-43F8-AF07-991BC1E33A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855023"/>
      </p:ext>
    </p:extLst>
  </p:cSld>
  <p:clrMapOvr>
    <a:masterClrMapping/>
  </p:clrMapOvr>
  <p:transition spd="med" advTm="10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96A2F-0D51-4EF5-9FE0-1487DD8ED4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0915869"/>
      </p:ext>
    </p:extLst>
  </p:cSld>
  <p:clrMapOvr>
    <a:masterClrMapping/>
  </p:clrMapOvr>
  <p:transition spd="med" advTm="10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78526-FC70-45E4-8E1D-8C0B274097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2295777"/>
      </p:ext>
    </p:extLst>
  </p:cSld>
  <p:clrMapOvr>
    <a:masterClrMapping/>
  </p:clrMapOvr>
  <p:transition spd="med" advTm="10000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CC277-DC0B-45A4-A291-2BD054B0C23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1759298"/>
      </p:ext>
    </p:extLst>
  </p:cSld>
  <p:clrMapOvr>
    <a:masterClrMapping/>
  </p:clrMapOvr>
  <p:transition spd="med" advTm="10000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74294-C3E4-49FE-A645-AC510F7E3F8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8894900"/>
      </p:ext>
    </p:extLst>
  </p:cSld>
  <p:clrMapOvr>
    <a:masterClrMapping/>
  </p:clrMapOvr>
  <p:transition spd="med" advTm="10000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C3672-5B32-4739-9885-ABB6441B53A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6728853"/>
      </p:ext>
    </p:extLst>
  </p:cSld>
  <p:clrMapOvr>
    <a:masterClrMapping/>
  </p:clrMapOvr>
  <p:transition spd="med" advTm="10000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AE64-4072-43B2-AE27-0311ABC93CF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2457605"/>
      </p:ext>
    </p:extLst>
  </p:cSld>
  <p:clrMapOvr>
    <a:masterClrMapping/>
  </p:clrMapOvr>
  <p:transition spd="med" advTm="10000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Cím, 2 objektu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F350C-62CB-42F7-985A-71C4D7A664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9212362"/>
      </p:ext>
    </p:extLst>
  </p:cSld>
  <p:clrMapOvr>
    <a:masterClrMapping/>
  </p:clrMapOvr>
  <p:transition spd="med" advTm="10000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lipArt-elem hely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6AC6F-7C70-48CD-90EC-2826FE7D90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5153032"/>
      </p:ext>
    </p:extLst>
  </p:cSld>
  <p:clrMapOvr>
    <a:masterClrMapping/>
  </p:clrMapOvr>
  <p:transition spd="med" advTm="10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D9847-C6DA-48E9-AFB3-BE865422B7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496815"/>
      </p:ext>
    </p:extLst>
  </p:cSld>
  <p:clrMapOvr>
    <a:masterClrMapping/>
  </p:clrMapOvr>
  <p:transition spd="med" advTm="10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0235D-EF93-415A-9C3A-76676635E7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0413913"/>
      </p:ext>
    </p:extLst>
  </p:cSld>
  <p:clrMapOvr>
    <a:masterClrMapping/>
  </p:clrMapOvr>
  <p:transition spd="med" advTm="10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4F54D-DC17-4BAF-9D24-D3C8EE3165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0437726"/>
      </p:ext>
    </p:extLst>
  </p:cSld>
  <p:clrMapOvr>
    <a:masterClrMapping/>
  </p:clrMapOvr>
  <p:transition spd="med" advTm="10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66598-4513-4B44-A0E5-6D8DD31F7E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2108263"/>
      </p:ext>
    </p:extLst>
  </p:cSld>
  <p:clrMapOvr>
    <a:masterClrMapping/>
  </p:clrMapOvr>
  <p:transition spd="med" advTm="10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461DD-FB34-4EAF-9342-73EB443FB4C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9302149"/>
      </p:ext>
    </p:extLst>
  </p:cSld>
  <p:clrMapOvr>
    <a:masterClrMapping/>
  </p:clrMapOvr>
  <p:transition spd="med" advTm="10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FE60F-03C4-4E26-9D58-5AA30ECD52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7693431"/>
      </p:ext>
    </p:extLst>
  </p:cSld>
  <p:clrMapOvr>
    <a:masterClrMapping/>
  </p:clrMapOvr>
  <p:transition spd="med" advTm="10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9EEFC-5D41-4F7F-B5C9-E21829CB8C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604900"/>
      </p:ext>
    </p:extLst>
  </p:cSld>
  <p:clrMapOvr>
    <a:masterClrMapping/>
  </p:clrMapOvr>
  <p:transition spd="med" advTm="10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CBAAB-BC09-4572-BC4A-B2415B0017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583039"/>
      </p:ext>
    </p:extLst>
  </p:cSld>
  <p:clrMapOvr>
    <a:masterClrMapping/>
  </p:clrMapOvr>
  <p:transition spd="med" advTm="10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4D1396B-DACB-4FFC-8BE6-955B72CE707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 advTm="10000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636912"/>
            <a:ext cx="7772400" cy="1971651"/>
          </a:xfrm>
        </p:spPr>
        <p:txBody>
          <a:bodyPr/>
          <a:lstStyle/>
          <a:p>
            <a:pPr eaLnBrk="1" hangingPunct="1"/>
            <a:r>
              <a:rPr lang="hu-HU" sz="6000" b="1" i="1" dirty="0" smtClean="0">
                <a:latin typeface="Lucida Calligraphy" pitchFamily="66" charset="0"/>
              </a:rPr>
              <a:t>Dr. Vidor György élete</a:t>
            </a:r>
          </a:p>
        </p:txBody>
      </p:sp>
      <p:sp>
        <p:nvSpPr>
          <p:cNvPr id="2" name="Téglalap 1"/>
          <p:cNvSpPr/>
          <p:nvPr/>
        </p:nvSpPr>
        <p:spPr>
          <a:xfrm>
            <a:off x="1403648" y="90872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hu-HU" sz="2000" b="1" i="1" dirty="0">
                <a:latin typeface="Georgia" pitchFamily="18" charset="0"/>
              </a:rPr>
              <a:t>„</a:t>
            </a:r>
            <a:r>
              <a:rPr lang="hu-HU" b="1" i="1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Ott föntről, ha ránk tekintenek a szüleink, örülnek.”</a:t>
            </a:r>
          </a:p>
          <a:p>
            <a:pPr marL="0" indent="0" algn="r">
              <a:buFontTx/>
              <a:buNone/>
            </a:pPr>
            <a:r>
              <a:rPr lang="hu-HU" sz="1600" i="1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Dr. Vidor Györgyné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bevo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268413"/>
            <a:ext cx="3671888" cy="2549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43438" y="1341438"/>
            <a:ext cx="4038600" cy="4525962"/>
          </a:xfrm>
        </p:spPr>
        <p:txBody>
          <a:bodyPr/>
          <a:lstStyle/>
          <a:p>
            <a:pPr eaLnBrk="1" hangingPunct="1"/>
            <a:r>
              <a:rPr lang="hu-HU" sz="2400" i="1" dirty="0" smtClean="0">
                <a:latin typeface="Georgia" pitchFamily="18" charset="0"/>
              </a:rPr>
              <a:t>1944.márc 19-én bejöttek a németek,másnap már Bonyhádon is masíroztak. </a:t>
            </a:r>
          </a:p>
          <a:p>
            <a:pPr eaLnBrk="1" hangingPunct="1"/>
            <a:r>
              <a:rPr lang="hu-HU" sz="2400" i="1" dirty="0" smtClean="0">
                <a:latin typeface="Georgia" pitchFamily="18" charset="0"/>
              </a:rPr>
              <a:t>Április 5-én fel kellett varrnunk a sárga csillagot, ki kellett üríteni a lakást.</a:t>
            </a:r>
          </a:p>
          <a:p>
            <a:pPr eaLnBrk="1" hangingPunct="1"/>
            <a:r>
              <a:rPr lang="hu-HU" sz="2400" i="1" dirty="0" smtClean="0">
                <a:latin typeface="Georgia" pitchFamily="18" charset="0"/>
              </a:rPr>
              <a:t>Április 13-án beköltöztünk a bonyhádi gettóba. </a:t>
            </a:r>
          </a:p>
        </p:txBody>
      </p:sp>
      <p:pic>
        <p:nvPicPr>
          <p:cNvPr id="11268" name="Picture 10" descr="sarga_csilla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>
            <a:clrChange>
              <a:clrFrom>
                <a:srgbClr val="F7FAFF"/>
              </a:clrFrom>
              <a:clrTo>
                <a:srgbClr val="F7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4221163"/>
            <a:ext cx="1658937" cy="168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04813"/>
            <a:ext cx="4038600" cy="61928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400" i="1" smtClean="0">
                <a:latin typeface="Georgia" pitchFamily="18" charset="0"/>
              </a:rPr>
              <a:t>Behívtak munkaszolgálatra Jászberénybe. Aztán 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i="1" smtClean="0">
                <a:latin typeface="Georgia" pitchFamily="18" charset="0"/>
              </a:rPr>
              <a:t>Mizsepusztára vittek mezőgazdasági munkára. 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i="1" smtClean="0">
                <a:latin typeface="Georgia" pitchFamily="18" charset="0"/>
              </a:rPr>
              <a:t>Később Budapestre kerültünk, vagonokat rakodtunk .Október 15-én Szálasi és a nyilasok átvették a hatalmat.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i="1" smtClean="0">
                <a:latin typeface="Georgia" pitchFamily="18" charset="0"/>
              </a:rPr>
              <a:t>Minket a Rumbach utcai zsinagógába vittek. 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i="1" smtClean="0">
                <a:latin typeface="Georgia" pitchFamily="18" charset="0"/>
              </a:rPr>
              <a:t>Megbetegedtem-diphteritisem volt,  ami fertőző. Katonai kórházba kerültem,  a többieket Németországba vitték- ahonnan nem tértek haza. </a:t>
            </a:r>
          </a:p>
        </p:txBody>
      </p:sp>
      <p:pic>
        <p:nvPicPr>
          <p:cNvPr id="12291" name="Picture 7" descr="img0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981075"/>
            <a:ext cx="2970213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u-HU" sz="2400" i="1" smtClean="0">
                <a:latin typeface="Georgia" pitchFamily="18" charset="0"/>
              </a:rPr>
              <a:t>Dr. Kálló Ferenc tábori esperes a kórházban tartott gyógyulásom után is.</a:t>
            </a:r>
          </a:p>
          <a:p>
            <a:pPr eaLnBrk="1" hangingPunct="1"/>
            <a:r>
              <a:rPr lang="hu-HU" sz="2400" i="1" smtClean="0">
                <a:latin typeface="Georgia" pitchFamily="18" charset="0"/>
              </a:rPr>
              <a:t>Karácsonykor bevonultak az oroszok.</a:t>
            </a:r>
          </a:p>
        </p:txBody>
      </p:sp>
      <p:pic>
        <p:nvPicPr>
          <p:cNvPr id="13315" name="Picture 7" descr="kep-11_2_4-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628775"/>
            <a:ext cx="3111500" cy="4392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844824"/>
            <a:ext cx="4038600" cy="3312368"/>
          </a:xfrm>
        </p:spPr>
        <p:txBody>
          <a:bodyPr/>
          <a:lstStyle/>
          <a:p>
            <a:pPr eaLnBrk="1" hangingPunct="1"/>
            <a:r>
              <a:rPr lang="hu-HU" sz="2400" i="1" dirty="0" smtClean="0">
                <a:latin typeface="Georgia" pitchFamily="18" charset="0"/>
              </a:rPr>
              <a:t>A budapesti gettóba kerültem.</a:t>
            </a:r>
          </a:p>
          <a:p>
            <a:pPr eaLnBrk="1" hangingPunct="1"/>
            <a:r>
              <a:rPr lang="hu-HU" sz="2400" i="1" dirty="0" smtClean="0">
                <a:latin typeface="Georgia" pitchFamily="18" charset="0"/>
              </a:rPr>
              <a:t>Borzalmas állapotok voltak. Január 18-án a gettó felszabadult és én haza indultam Bonyhádra.</a:t>
            </a:r>
          </a:p>
        </p:txBody>
      </p:sp>
      <p:pic>
        <p:nvPicPr>
          <p:cNvPr id="14339" name="Picture 7" descr="get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1772816"/>
            <a:ext cx="4249737" cy="354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476672"/>
            <a:ext cx="4038600" cy="59766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400" i="1" dirty="0" smtClean="0">
                <a:latin typeface="Georgia" pitchFamily="18" charset="0"/>
              </a:rPr>
              <a:t>A szüleimmel kezdetben még levélben tartottam a kapcsolatot.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i="1" dirty="0" smtClean="0">
                <a:latin typeface="Georgia" pitchFamily="18" charset="0"/>
              </a:rPr>
              <a:t>Az utolsó lapot július 1-én a pécsi gettóból küldték.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i="1" dirty="0" smtClean="0">
                <a:latin typeface="Georgia" pitchFamily="18" charset="0"/>
              </a:rPr>
              <a:t>Majd  Auschwitzba szállították őket.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i="1" dirty="0" smtClean="0">
                <a:latin typeface="Georgia" pitchFamily="18" charset="0"/>
              </a:rPr>
              <a:t> A nagyszüleimet és édesapámat elgázosították, édesanyámat és húgaimat munkára osztották be:cementtömböket és farönköket cipeltek. Innen </a:t>
            </a:r>
            <a:r>
              <a:rPr lang="hu-HU" sz="2400" i="1" dirty="0" err="1">
                <a:latin typeface="Georgia" pitchFamily="18" charset="0"/>
              </a:rPr>
              <a:t>S</a:t>
            </a:r>
            <a:r>
              <a:rPr lang="hu-HU" sz="2400" i="1" dirty="0" err="1" smtClean="0">
                <a:latin typeface="Georgia" pitchFamily="18" charset="0"/>
              </a:rPr>
              <a:t>tutthofba</a:t>
            </a:r>
            <a:r>
              <a:rPr lang="hu-HU" sz="2400" i="1" dirty="0" smtClean="0">
                <a:latin typeface="Georgia" pitchFamily="18" charset="0"/>
              </a:rPr>
              <a:t> </a:t>
            </a:r>
            <a:r>
              <a:rPr lang="hu-HU" sz="2400" i="1" dirty="0" smtClean="0">
                <a:latin typeface="Georgia" pitchFamily="18" charset="0"/>
              </a:rPr>
              <a:t>kerültek,  a haláltáborba.</a:t>
            </a:r>
          </a:p>
        </p:txBody>
      </p:sp>
      <p:pic>
        <p:nvPicPr>
          <p:cNvPr id="15363" name="Picture 7" descr="stutthof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133600"/>
            <a:ext cx="4186237" cy="3243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hu-HU" sz="2400" i="1" dirty="0" smtClean="0">
                <a:latin typeface="Georgia" pitchFamily="18" charset="0"/>
              </a:rPr>
              <a:t>1945. decemberében ismerkedtem meg Magdival.</a:t>
            </a:r>
          </a:p>
          <a:p>
            <a:pPr eaLnBrk="1" hangingPunct="1"/>
            <a:r>
              <a:rPr lang="hu-HU" sz="2400" i="1" dirty="0" smtClean="0">
                <a:latin typeface="Georgia" pitchFamily="18" charset="0"/>
              </a:rPr>
              <a:t>A bonyhádi Olajgyárban dolgoztam,mellette az egyetemi szigorlataimra is készültem.</a:t>
            </a:r>
          </a:p>
          <a:p>
            <a:pPr eaLnBrk="1" hangingPunct="1"/>
            <a:r>
              <a:rPr lang="hu-HU" sz="2400" i="1" dirty="0" smtClean="0">
                <a:latin typeface="Georgia" pitchFamily="18" charset="0"/>
              </a:rPr>
              <a:t>Szigorlatom után 1946. december 16-án házasodtunk össze.</a:t>
            </a:r>
          </a:p>
        </p:txBody>
      </p:sp>
      <p:pic>
        <p:nvPicPr>
          <p:cNvPr id="16387" name="Picture 21" descr="img0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052513"/>
            <a:ext cx="3305175" cy="529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img01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4643438" cy="323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1"/>
            <a:ext cx="4038600" cy="3124944"/>
          </a:xfrm>
        </p:spPr>
        <p:txBody>
          <a:bodyPr/>
          <a:lstStyle/>
          <a:p>
            <a:pPr eaLnBrk="1" hangingPunct="1"/>
            <a:r>
              <a:rPr lang="hu-HU" sz="2800" i="1" dirty="0" smtClean="0">
                <a:latin typeface="Georgia" pitchFamily="18" charset="0"/>
              </a:rPr>
              <a:t>1950-ben Pécsre kerültünk.</a:t>
            </a:r>
          </a:p>
          <a:p>
            <a:pPr eaLnBrk="1" hangingPunct="1"/>
            <a:r>
              <a:rPr lang="hu-HU" sz="2800" i="1" dirty="0" smtClean="0">
                <a:latin typeface="Georgia" pitchFamily="18" charset="0"/>
              </a:rPr>
              <a:t>Fiunk 1950. novemberében született.</a:t>
            </a:r>
          </a:p>
          <a:p>
            <a:pPr eaLnBrk="1" hangingPunct="1"/>
            <a:r>
              <a:rPr lang="hu-HU" sz="2800" i="1" dirty="0" smtClean="0">
                <a:latin typeface="Georgia" pitchFamily="18" charset="0"/>
              </a:rPr>
              <a:t>Ő is jogász lett.</a:t>
            </a:r>
          </a:p>
          <a:p>
            <a:pPr eaLnBrk="1" hangingPunct="1"/>
            <a:endParaRPr lang="hu-HU" sz="2800" i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556792"/>
            <a:ext cx="3970784" cy="4525963"/>
          </a:xfrm>
        </p:spPr>
        <p:txBody>
          <a:bodyPr/>
          <a:lstStyle/>
          <a:p>
            <a:pPr eaLnBrk="1" hangingPunct="1"/>
            <a:r>
              <a:rPr lang="hu-HU" sz="2800" i="1" dirty="0" smtClean="0">
                <a:latin typeface="Georgia" pitchFamily="18" charset="0"/>
              </a:rPr>
              <a:t>Sokat túráztunk, utaztunk.</a:t>
            </a:r>
          </a:p>
          <a:p>
            <a:pPr eaLnBrk="1" hangingPunct="1"/>
            <a:r>
              <a:rPr lang="hu-HU" sz="2800" i="1" dirty="0" smtClean="0">
                <a:latin typeface="Georgia" pitchFamily="18" charset="0"/>
              </a:rPr>
              <a:t>Családcentrikusak vagyunk, a fiunk </a:t>
            </a:r>
            <a:br>
              <a:rPr lang="hu-HU" sz="2800" i="1" dirty="0" smtClean="0">
                <a:latin typeface="Georgia" pitchFamily="18" charset="0"/>
              </a:rPr>
            </a:br>
            <a:r>
              <a:rPr lang="hu-HU" sz="2800" i="1" dirty="0" smtClean="0">
                <a:latin typeface="Georgia" pitchFamily="18" charset="0"/>
              </a:rPr>
              <a:t>33-évesen talált párt.</a:t>
            </a:r>
          </a:p>
          <a:p>
            <a:pPr eaLnBrk="1" hangingPunct="1"/>
            <a:r>
              <a:rPr lang="hu-HU" sz="2800" i="1" dirty="0" smtClean="0">
                <a:latin typeface="Georgia" pitchFamily="18" charset="0"/>
              </a:rPr>
              <a:t>Büszkék vagyunk a gyerekeinkre és unokánkra.</a:t>
            </a:r>
          </a:p>
        </p:txBody>
      </p:sp>
      <p:pic>
        <p:nvPicPr>
          <p:cNvPr id="18435" name="Picture 7" descr="img0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628775"/>
            <a:ext cx="4716462" cy="3443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196752"/>
            <a:ext cx="6984776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u-HU" i="1" dirty="0" smtClean="0">
                <a:latin typeface="Georgia" pitchFamily="18" charset="0"/>
              </a:rPr>
              <a:t>„Ott föntről, ha ránk tekintenek a szüleink, örülnek.”</a:t>
            </a:r>
          </a:p>
          <a:p>
            <a:pPr marL="0" indent="0" eaLnBrk="1" hangingPunct="1">
              <a:buFontTx/>
              <a:buNone/>
            </a:pPr>
            <a:r>
              <a:rPr lang="hu-HU" i="1" dirty="0" smtClean="0">
                <a:latin typeface="Georgia" pitchFamily="18" charset="0"/>
              </a:rPr>
              <a:t>„Nagyon sok függ attól, hogy hogyan sikerül az embernek a párját megtalálni. Ha ez sikerül, akkor könnyebb az élet nehézségeit legyőzni.”</a:t>
            </a:r>
          </a:p>
        </p:txBody>
      </p:sp>
    </p:spTree>
  </p:cSld>
  <p:clrMapOvr>
    <a:masterClrMapping/>
  </p:clrMapOvr>
  <p:transition spd="med" advClick="0">
    <p:fade/>
    <p:sndAc>
      <p:stSnd>
        <p:snd r:embed="rId3" name="üzenet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u-HU" sz="2800" i="1" smtClean="0">
                <a:latin typeface="Georgia" pitchFamily="18" charset="0"/>
              </a:rPr>
              <a:t>Bonyhádon születtem 1922-ben.</a:t>
            </a:r>
          </a:p>
          <a:p>
            <a:pPr eaLnBrk="1" hangingPunct="1"/>
            <a:r>
              <a:rPr lang="hu-HU" sz="2800" i="1" smtClean="0">
                <a:latin typeface="Georgia" pitchFamily="18" charset="0"/>
              </a:rPr>
              <a:t>Bonyhád Tolna megyében van,a család egy része tipikusan tolna megyei.</a:t>
            </a:r>
          </a:p>
          <a:p>
            <a:pPr eaLnBrk="1" hangingPunct="1"/>
            <a:endParaRPr lang="hu-HU" sz="2800" i="1" smtClean="0">
              <a:latin typeface="Georgia" pitchFamily="18" charset="0"/>
            </a:endParaRPr>
          </a:p>
        </p:txBody>
      </p:sp>
      <p:pic>
        <p:nvPicPr>
          <p:cNvPr id="3075" name="Picture 7" descr="bonyh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268413"/>
            <a:ext cx="8064500" cy="2586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4038600" cy="4525962"/>
          </a:xfrm>
        </p:spPr>
        <p:txBody>
          <a:bodyPr/>
          <a:lstStyle/>
          <a:p>
            <a:pPr eaLnBrk="1" hangingPunct="1"/>
            <a:r>
              <a:rPr lang="hu-HU" sz="2400" i="1" smtClean="0">
                <a:latin typeface="Georgia" pitchFamily="18" charset="0"/>
              </a:rPr>
              <a:t>Nagyapám Bonyhádon községi orvos volt.</a:t>
            </a:r>
          </a:p>
          <a:p>
            <a:pPr eaLnBrk="1" hangingPunct="1"/>
            <a:r>
              <a:rPr lang="hu-HU" sz="2400" i="1" smtClean="0">
                <a:latin typeface="Georgia" pitchFamily="18" charset="0"/>
              </a:rPr>
              <a:t>Görbőpincehelyen született  1866-ban.</a:t>
            </a:r>
          </a:p>
          <a:p>
            <a:pPr eaLnBrk="1" hangingPunct="1"/>
            <a:r>
              <a:rPr lang="hu-HU" sz="2400" i="1" smtClean="0">
                <a:latin typeface="Georgia" pitchFamily="18" charset="0"/>
              </a:rPr>
              <a:t>Orvosi egyetemet végzett.</a:t>
            </a:r>
          </a:p>
          <a:p>
            <a:pPr eaLnBrk="1" hangingPunct="1"/>
            <a:r>
              <a:rPr lang="hu-HU" sz="2400" i="1" smtClean="0">
                <a:latin typeface="Georgia" pitchFamily="18" charset="0"/>
              </a:rPr>
              <a:t>Az 1890-es évektől Bonyhádon praktizált.</a:t>
            </a:r>
          </a:p>
        </p:txBody>
      </p:sp>
      <p:pic>
        <p:nvPicPr>
          <p:cNvPr id="4099" name="Picture 7" descr="img01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981075"/>
            <a:ext cx="2982912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3492500" y="5229225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hu-HU"/>
              <a:t> 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u-HU" sz="2400" i="1" dirty="0" smtClean="0">
                <a:latin typeface="Georgia" pitchFamily="18" charset="0"/>
              </a:rPr>
              <a:t>Édesanyám 1896-ban született.</a:t>
            </a:r>
          </a:p>
          <a:p>
            <a:pPr eaLnBrk="1" hangingPunct="1"/>
            <a:r>
              <a:rPr lang="hu-HU" sz="2400" i="1" dirty="0" smtClean="0">
                <a:latin typeface="Georgia" pitchFamily="18" charset="0"/>
              </a:rPr>
              <a:t>4 évig a bonyhádi zsidó elemi iskolába járt,majd a bonyhádi zárda polgári iskolájába.</a:t>
            </a:r>
          </a:p>
          <a:p>
            <a:pPr eaLnBrk="1" hangingPunct="1"/>
            <a:r>
              <a:rPr lang="hu-HU" sz="2400" i="1" dirty="0" smtClean="0">
                <a:latin typeface="Georgia" pitchFamily="18" charset="0"/>
              </a:rPr>
              <a:t>14 éves korától magántanárok tanították nyelvekre, énekre, festeni</a:t>
            </a:r>
            <a:r>
              <a:rPr lang="hu-HU" sz="1400" i="1" dirty="0" smtClean="0">
                <a:latin typeface="Georgia" pitchFamily="18" charset="0"/>
              </a:rPr>
              <a:t>.</a:t>
            </a:r>
          </a:p>
          <a:p>
            <a:pPr eaLnBrk="1" hangingPunct="1"/>
            <a:endParaRPr lang="hu-HU" sz="1400" i="1" dirty="0" smtClean="0">
              <a:latin typeface="Georgia" pitchFamily="18" charset="0"/>
            </a:endParaRPr>
          </a:p>
        </p:txBody>
      </p:sp>
      <p:pic>
        <p:nvPicPr>
          <p:cNvPr id="5123" name="Picture 11" descr="img0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341438"/>
            <a:ext cx="3459162" cy="521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333375"/>
            <a:ext cx="4103687" cy="619125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15000"/>
              </a:spcBef>
            </a:pPr>
            <a:r>
              <a:rPr lang="hu-HU" sz="2400" i="1" smtClean="0">
                <a:latin typeface="Georgia" pitchFamily="18" charset="0"/>
              </a:rPr>
              <a:t>Édesapám 1888-ban született Sáros megyében, Eperjesen. </a:t>
            </a:r>
          </a:p>
          <a:p>
            <a:pPr eaLnBrk="1" hangingPunct="1">
              <a:lnSpc>
                <a:spcPct val="125000"/>
              </a:lnSpc>
            </a:pPr>
            <a:r>
              <a:rPr lang="hu-HU" sz="2400" i="1" smtClean="0">
                <a:latin typeface="Georgia" pitchFamily="18" charset="0"/>
              </a:rPr>
              <a:t>Jogi egyetemet végzett.</a:t>
            </a:r>
          </a:p>
          <a:p>
            <a:pPr eaLnBrk="1" hangingPunct="1">
              <a:lnSpc>
                <a:spcPct val="125000"/>
              </a:lnSpc>
            </a:pPr>
            <a:r>
              <a:rPr lang="hu-HU" sz="2400" i="1" smtClean="0">
                <a:latin typeface="Georgia" pitchFamily="18" charset="0"/>
              </a:rPr>
              <a:t>1913-ban került Bonyhádra. </a:t>
            </a:r>
          </a:p>
          <a:p>
            <a:pPr eaLnBrk="1" hangingPunct="1">
              <a:lnSpc>
                <a:spcPct val="125000"/>
              </a:lnSpc>
            </a:pPr>
            <a:r>
              <a:rPr lang="hu-HU" sz="2400" i="1" smtClean="0">
                <a:latin typeface="Georgia" pitchFamily="18" charset="0"/>
              </a:rPr>
              <a:t>1915-ben behívták katonának,3 évig orosz hadifogságban volt. 1918-ban jött haza.</a:t>
            </a:r>
          </a:p>
          <a:p>
            <a:pPr eaLnBrk="1" hangingPunct="1">
              <a:lnSpc>
                <a:spcPct val="125000"/>
              </a:lnSpc>
            </a:pPr>
            <a:r>
              <a:rPr lang="hu-HU" sz="2400" i="1" smtClean="0">
                <a:latin typeface="Georgia" pitchFamily="18" charset="0"/>
              </a:rPr>
              <a:t>1921-ben házasodtak össze édesanyámmal.</a:t>
            </a:r>
          </a:p>
          <a:p>
            <a:pPr eaLnBrk="1" hangingPunct="1">
              <a:lnSpc>
                <a:spcPct val="125000"/>
              </a:lnSpc>
            </a:pPr>
            <a:endParaRPr lang="hu-HU" sz="2400" i="1" smtClean="0">
              <a:latin typeface="Georgia" pitchFamily="18" charset="0"/>
            </a:endParaRPr>
          </a:p>
        </p:txBody>
      </p:sp>
      <p:pic>
        <p:nvPicPr>
          <p:cNvPr id="6147" name="Picture 7" descr="img0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88913"/>
            <a:ext cx="3286125" cy="530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hu-HU" sz="2400" i="1" dirty="0" smtClean="0">
                <a:latin typeface="Georgia" pitchFamily="18" charset="0"/>
              </a:rPr>
              <a:t>1922-ben születtem meg én,egy év múlva a nagyobbik,3év múlva a kisebbik húgom.</a:t>
            </a:r>
          </a:p>
          <a:p>
            <a:pPr eaLnBrk="1" hangingPunct="1">
              <a:defRPr/>
            </a:pPr>
            <a:endParaRPr lang="hu-HU" sz="2400" i="1" dirty="0" smtClean="0">
              <a:latin typeface="Georgia" pitchFamily="18" charset="0"/>
            </a:endParaRPr>
          </a:p>
        </p:txBody>
      </p:sp>
      <p:pic>
        <p:nvPicPr>
          <p:cNvPr id="7171" name="Picture 7" descr="img0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4464050" cy="3024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27463" cy="4525963"/>
          </a:xfrm>
        </p:spPr>
        <p:txBody>
          <a:bodyPr/>
          <a:lstStyle/>
          <a:p>
            <a:pPr eaLnBrk="1" hangingPunct="1"/>
            <a:r>
              <a:rPr lang="hu-HU" sz="2400" i="1" smtClean="0">
                <a:latin typeface="Georgia" pitchFamily="18" charset="0"/>
              </a:rPr>
              <a:t>A bonyhádi zsidó elemi iskolában hat osztály járt egy tanterembe.</a:t>
            </a:r>
          </a:p>
          <a:p>
            <a:pPr eaLnBrk="1" hangingPunct="1"/>
            <a:r>
              <a:rPr lang="hu-HU" sz="2400" i="1" smtClean="0">
                <a:latin typeface="Georgia" pitchFamily="18" charset="0"/>
              </a:rPr>
              <a:t>Tanítónk, Kramer Zoltán szelíd, nagy- tudású pedagógus volt.</a:t>
            </a:r>
          </a:p>
        </p:txBody>
      </p:sp>
      <p:pic>
        <p:nvPicPr>
          <p:cNvPr id="8195" name="Picture 7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9588" y="1557338"/>
            <a:ext cx="4824412" cy="3814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600200"/>
            <a:ext cx="3970337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u-HU" sz="2400" i="1" smtClean="0">
                <a:latin typeface="Georgia" pitchFamily="18" charset="0"/>
              </a:rPr>
              <a:t>Bonyhádon az Evangélikus Gimnáziumba jártam.</a:t>
            </a:r>
          </a:p>
          <a:p>
            <a:pPr marL="0" indent="0" eaLnBrk="1" hangingPunct="1">
              <a:buFontTx/>
              <a:buNone/>
            </a:pPr>
            <a:endParaRPr lang="hu-HU" sz="2400" i="1" smtClean="0">
              <a:latin typeface="Georgia" pitchFamily="18" charset="0"/>
            </a:endParaRPr>
          </a:p>
        </p:txBody>
      </p:sp>
      <p:pic>
        <p:nvPicPr>
          <p:cNvPr id="9219" name="Picture 7" descr="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4321175" cy="3449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052513"/>
            <a:ext cx="4038600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400" i="1" smtClean="0">
                <a:latin typeface="Georgia" pitchFamily="18" charset="0"/>
              </a:rPr>
              <a:t>1938-ban jött az első zsidótörvény.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i="1" smtClean="0">
                <a:latin typeface="Georgia" pitchFamily="18" charset="0"/>
              </a:rPr>
              <a:t>Sem a tanáraim,sem az osztálytársaim nem éreztették velem, hogy másodrendű vagyok. 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</a:pPr>
            <a:r>
              <a:rPr lang="hu-HU" sz="2400" i="1" smtClean="0">
                <a:latin typeface="Georgia" pitchFamily="18" charset="0"/>
              </a:rPr>
              <a:t>Kitűnőre érettségiztem, de a numerus clausus miatt édesapám javaslatára egy budapesti gyárban,a Kötszövőben  kezdtem el szakmát tanulni.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i="1" smtClean="0">
                <a:latin typeface="Georgia" pitchFamily="18" charset="0"/>
              </a:rPr>
              <a:t>Esti tagozatra beiratkoztam az egyetem jogi karára. 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68413"/>
            <a:ext cx="435292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485</Words>
  <Application>Microsoft Office PowerPoint</Application>
  <PresentationFormat>Diavetítés a képernyőre (4:3 oldalarány)</PresentationFormat>
  <Paragraphs>72</Paragraphs>
  <Slides>18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Lucida Calligraphy</vt:lpstr>
      <vt:lpstr>Georgia</vt:lpstr>
      <vt:lpstr>Alapértelmezett terv</vt:lpstr>
      <vt:lpstr>Dr. Vidor György élete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Mama</dc:creator>
  <cp:lastModifiedBy>Valued Acer Customer</cp:lastModifiedBy>
  <cp:revision>29</cp:revision>
  <dcterms:created xsi:type="dcterms:W3CDTF">2012-03-06T06:38:46Z</dcterms:created>
  <dcterms:modified xsi:type="dcterms:W3CDTF">2013-04-02T07:45:42Z</dcterms:modified>
</cp:coreProperties>
</file>